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57" r:id="rId4"/>
    <p:sldId id="258" r:id="rId5"/>
    <p:sldId id="266" r:id="rId6"/>
    <p:sldId id="264" r:id="rId7"/>
    <p:sldId id="267" r:id="rId8"/>
    <p:sldId id="260" r:id="rId9"/>
    <p:sldId id="262" r:id="rId10"/>
    <p:sldId id="259" r:id="rId11"/>
    <p:sldId id="261" r:id="rId12"/>
    <p:sldId id="269" r:id="rId13"/>
    <p:sldId id="268" r:id="rId14"/>
    <p:sldId id="270" r:id="rId15"/>
    <p:sldId id="271" r:id="rId16"/>
    <p:sldId id="279" r:id="rId17"/>
    <p:sldId id="280" r:id="rId18"/>
    <p:sldId id="281" r:id="rId19"/>
    <p:sldId id="287" r:id="rId20"/>
    <p:sldId id="288" r:id="rId21"/>
    <p:sldId id="282" r:id="rId22"/>
    <p:sldId id="272" r:id="rId23"/>
    <p:sldId id="273" r:id="rId24"/>
    <p:sldId id="274" r:id="rId25"/>
    <p:sldId id="275" r:id="rId26"/>
    <p:sldId id="276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7"/>
    <p:restoredTop sz="94527"/>
  </p:normalViewPr>
  <p:slideViewPr>
    <p:cSldViewPr snapToGrid="0" snapToObjects="1">
      <p:cViewPr>
        <p:scale>
          <a:sx n="81" d="100"/>
          <a:sy n="81" d="100"/>
        </p:scale>
        <p:origin x="616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033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933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689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621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2562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2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0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227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7447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70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537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500D4B6-05E8-5749-BCD5-A8E3E824CD0F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45F24F9-1E2D-D249-A7EA-F77AFCFAF2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98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078D3-0BBF-8A47-B9FF-23A08E271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Music</a:t>
            </a:r>
            <a:r>
              <a:rPr kumimoji="1" lang="zh-TW" alt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Plus</a:t>
            </a:r>
            <a:endParaRPr kumimoji="1" lang="zh-TW" altLang="en-US" sz="6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156F2B-DB7A-C644-AF32-F8BE85E2C2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資工三乙 陳奕帆</a:t>
            </a:r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劉品萱 沈仲毅 柏泰祥 許丞文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1B69FB-97CA-A642-A6DB-7B9A8026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98" y="2336241"/>
            <a:ext cx="3256197" cy="32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8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F75C63C6-B01D-1A4E-B237-7E17F6E5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00" y="0"/>
            <a:ext cx="3855697" cy="6858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2858FE-0ED5-DC49-93EE-5004CE161531}"/>
              </a:ext>
            </a:extLst>
          </p:cNvPr>
          <p:cNvSpPr txBox="1"/>
          <p:nvPr/>
        </p:nvSpPr>
        <p:spPr>
          <a:xfrm>
            <a:off x="5532229" y="6122159"/>
            <a:ext cx="5655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西洋榜</a:t>
            </a:r>
            <a:endParaRPr kumimoji="1" lang="en-US" altLang="zh-TW" dirty="0"/>
          </a:p>
          <a:p>
            <a:r>
              <a:rPr kumimoji="1" lang="en-US" altLang="zh-TW" dirty="0"/>
              <a:t>Simulator Screen Shot - iPhone 8 - 2019-12-29 at 12.52.00</a:t>
            </a:r>
            <a:endParaRPr kumimoji="1" lang="zh-TW" altLang="en-US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8AA3050-9F80-C745-8063-AF3994F98F4E}"/>
              </a:ext>
            </a:extLst>
          </p:cNvPr>
          <p:cNvGrpSpPr/>
          <p:nvPr/>
        </p:nvGrpSpPr>
        <p:grpSpPr>
          <a:xfrm>
            <a:off x="585216" y="635552"/>
            <a:ext cx="6927050" cy="6112720"/>
            <a:chOff x="585216" y="635552"/>
            <a:chExt cx="6927050" cy="61127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087DDB8-361C-1642-BCD6-1A8B24CF9DA4}"/>
                </a:ext>
              </a:extLst>
            </p:cNvPr>
            <p:cNvSpPr/>
            <p:nvPr/>
          </p:nvSpPr>
          <p:spPr>
            <a:xfrm>
              <a:off x="585216" y="3134912"/>
              <a:ext cx="3712464" cy="361336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3EE9CA5-A4FB-B245-8ADA-C9930B14134C}"/>
                </a:ext>
              </a:extLst>
            </p:cNvPr>
            <p:cNvSpPr/>
            <p:nvPr/>
          </p:nvSpPr>
          <p:spPr>
            <a:xfrm>
              <a:off x="4888879" y="4723780"/>
              <a:ext cx="2620226" cy="4634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</a:rPr>
                <a:t>當前小時前</a:t>
              </a:r>
              <a:r>
                <a:rPr kumimoji="1" lang="en-US" altLang="zh-TW" dirty="0">
                  <a:solidFill>
                    <a:schemeClr val="tx1"/>
                  </a:solidFill>
                </a:rPr>
                <a:t>50</a:t>
              </a:r>
              <a:r>
                <a:rPr kumimoji="1" lang="zh-TW" altLang="en-US" dirty="0">
                  <a:solidFill>
                    <a:schemeClr val="tx1"/>
                  </a:solidFill>
                </a:rPr>
                <a:t>名的歌曲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BAACF34-B580-F949-8F43-EC423CC9964A}"/>
                </a:ext>
              </a:extLst>
            </p:cNvPr>
            <p:cNvSpPr/>
            <p:nvPr/>
          </p:nvSpPr>
          <p:spPr>
            <a:xfrm>
              <a:off x="585216" y="635552"/>
              <a:ext cx="3712464" cy="2389632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C57E2AD-4A2E-6B42-AA59-39C364F7A68B}"/>
                </a:ext>
              </a:extLst>
            </p:cNvPr>
            <p:cNvSpPr/>
            <p:nvPr/>
          </p:nvSpPr>
          <p:spPr>
            <a:xfrm>
              <a:off x="4892040" y="1189168"/>
              <a:ext cx="2620226" cy="128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</a:rPr>
                <a:t>包含當前小時的</a:t>
              </a:r>
              <a:r>
                <a:rPr kumimoji="1" lang="en-US" altLang="zh-TW" dirty="0">
                  <a:solidFill>
                    <a:schemeClr val="tx1"/>
                  </a:solidFill>
                </a:rPr>
                <a:t>24</a:t>
              </a:r>
              <a:r>
                <a:rPr kumimoji="1" lang="zh-TW" altLang="en-US" dirty="0">
                  <a:solidFill>
                    <a:schemeClr val="tx1"/>
                  </a:solidFill>
                </a:rPr>
                <a:t>小時內前三名變化的曲線圖</a:t>
              </a:r>
            </a:p>
          </p:txBody>
        </p:sp>
        <p:sp>
          <p:nvSpPr>
            <p:cNvPr id="25" name="右大括弧 24">
              <a:extLst>
                <a:ext uri="{FF2B5EF4-FFF2-40B4-BE49-F238E27FC236}">
                  <a16:creationId xmlns:a16="http://schemas.microsoft.com/office/drawing/2014/main" id="{EC2C4EC9-3465-7047-9014-53A396061EFD}"/>
                </a:ext>
              </a:extLst>
            </p:cNvPr>
            <p:cNvSpPr/>
            <p:nvPr/>
          </p:nvSpPr>
          <p:spPr>
            <a:xfrm>
              <a:off x="4440913" y="635552"/>
              <a:ext cx="451127" cy="2389632"/>
            </a:xfrm>
            <a:prstGeom prst="rightBrac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6" name="右大括弧 25">
              <a:extLst>
                <a:ext uri="{FF2B5EF4-FFF2-40B4-BE49-F238E27FC236}">
                  <a16:creationId xmlns:a16="http://schemas.microsoft.com/office/drawing/2014/main" id="{38CAFBE8-8918-674D-918F-AE8BA79040C9}"/>
                </a:ext>
              </a:extLst>
            </p:cNvPr>
            <p:cNvSpPr/>
            <p:nvPr/>
          </p:nvSpPr>
          <p:spPr>
            <a:xfrm>
              <a:off x="4437752" y="3162786"/>
              <a:ext cx="451127" cy="3585485"/>
            </a:xfrm>
            <a:prstGeom prst="rightBrac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6AACB32-D8A7-124C-8D33-35417087F839}"/>
              </a:ext>
            </a:extLst>
          </p:cNvPr>
          <p:cNvGrpSpPr/>
          <p:nvPr/>
        </p:nvGrpSpPr>
        <p:grpSpPr>
          <a:xfrm>
            <a:off x="4663315" y="529712"/>
            <a:ext cx="7167530" cy="5266148"/>
            <a:chOff x="4580186" y="532175"/>
            <a:chExt cx="7167530" cy="5266148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0A559CE6-FEF5-4049-AFE6-EC42602AF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902" r="2155" b="54931"/>
            <a:stretch/>
          </p:blipFill>
          <p:spPr>
            <a:xfrm>
              <a:off x="4580186" y="1346589"/>
              <a:ext cx="7167530" cy="4451734"/>
            </a:xfrm>
            <a:prstGeom prst="rect">
              <a:avLst/>
            </a:prstGeom>
          </p:spPr>
        </p:pic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EBDF8095-7D0F-614D-AA73-929260D722E0}"/>
                </a:ext>
              </a:extLst>
            </p:cNvPr>
            <p:cNvSpPr/>
            <p:nvPr/>
          </p:nvSpPr>
          <p:spPr>
            <a:xfrm>
              <a:off x="6471027" y="3182605"/>
              <a:ext cx="923685" cy="2233443"/>
            </a:xfrm>
            <a:prstGeom prst="ellipse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19152CE-BBAD-6F49-9A5E-4B00DDD675A2}"/>
                </a:ext>
              </a:extLst>
            </p:cNvPr>
            <p:cNvCxnSpPr>
              <a:cxnSpLocks/>
              <a:stCxn id="36" idx="0"/>
              <a:endCxn id="38" idx="2"/>
            </p:cNvCxnSpPr>
            <p:nvPr/>
          </p:nvCxnSpPr>
          <p:spPr>
            <a:xfrm flipH="1" flipV="1">
              <a:off x="6928147" y="1043163"/>
              <a:ext cx="4723" cy="2139442"/>
            </a:xfrm>
            <a:prstGeom prst="line">
              <a:avLst/>
            </a:prstGeom>
            <a:ln w="508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C146B9B-3F76-AD4E-A5F8-71B6C26FC50F}"/>
                </a:ext>
              </a:extLst>
            </p:cNvPr>
            <p:cNvSpPr/>
            <p:nvPr/>
          </p:nvSpPr>
          <p:spPr>
            <a:xfrm>
              <a:off x="5327947" y="532175"/>
              <a:ext cx="3200400" cy="5109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chemeClr val="tx1"/>
                  </a:solidFill>
                </a:rPr>
                <a:t>發生名次變化</a:t>
              </a:r>
              <a:endParaRPr kumimoji="1" lang="en-US" altLang="zh-TW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58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3F12F50-D394-3349-B22E-55EE18CF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82" y="0"/>
            <a:ext cx="3855697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E80016-86C4-CA47-A07D-A645654C75CC}"/>
              </a:ext>
            </a:extLst>
          </p:cNvPr>
          <p:cNvSpPr txBox="1"/>
          <p:nvPr/>
        </p:nvSpPr>
        <p:spPr>
          <a:xfrm>
            <a:off x="5557332" y="316739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/>
              <a:t>根據用戶收聽歌曲的習慣來推薦歌曲</a:t>
            </a:r>
          </a:p>
        </p:txBody>
      </p:sp>
    </p:spTree>
    <p:extLst>
      <p:ext uri="{BB962C8B-B14F-4D97-AF65-F5344CB8AC3E}">
        <p14:creationId xmlns:p14="http://schemas.microsoft.com/office/powerpoint/2010/main" val="408557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DADCC5B-4536-EB44-9857-8ED811450480}"/>
              </a:ext>
            </a:extLst>
          </p:cNvPr>
          <p:cNvSpPr txBox="1">
            <a:spLocks/>
          </p:cNvSpPr>
          <p:nvPr/>
        </p:nvSpPr>
        <p:spPr bwMode="black">
          <a:xfrm>
            <a:off x="2244384" y="2746718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5400" b="1" dirty="0"/>
              <a:t>搜尋歌曲</a:t>
            </a:r>
          </a:p>
        </p:txBody>
      </p:sp>
    </p:spTree>
    <p:extLst>
      <p:ext uri="{BB962C8B-B14F-4D97-AF65-F5344CB8AC3E}">
        <p14:creationId xmlns:p14="http://schemas.microsoft.com/office/powerpoint/2010/main" val="278253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C45067-A223-8747-8E2A-DC17E10BC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13" y="0"/>
            <a:ext cx="3855697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B5D1C2-1A87-5F44-8C85-22A75C24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80" y="0"/>
            <a:ext cx="3855697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092EA9B-D45A-F141-ADBA-63D9D6B2CB7A}"/>
              </a:ext>
            </a:extLst>
          </p:cNvPr>
          <p:cNvSpPr/>
          <p:nvPr/>
        </p:nvSpPr>
        <p:spPr>
          <a:xfrm>
            <a:off x="1465943" y="2467429"/>
            <a:ext cx="3614057" cy="371565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0A7D1D-3DAA-8245-B183-D061FDDEDB9B}"/>
              </a:ext>
            </a:extLst>
          </p:cNvPr>
          <p:cNvSpPr/>
          <p:nvPr/>
        </p:nvSpPr>
        <p:spPr>
          <a:xfrm>
            <a:off x="5832528" y="3916135"/>
            <a:ext cx="3657600" cy="818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</a:rPr>
              <a:t>顯示出最近使用者搜尋的紀錄</a:t>
            </a:r>
            <a:endParaRPr kumimoji="1" lang="en-US" altLang="zh-TW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</a:rPr>
              <a:t>透過讀寫檔案實做</a:t>
            </a:r>
          </a:p>
        </p:txBody>
      </p:sp>
      <p:sp>
        <p:nvSpPr>
          <p:cNvPr id="14" name="右大括弧 13">
            <a:extLst>
              <a:ext uri="{FF2B5EF4-FFF2-40B4-BE49-F238E27FC236}">
                <a16:creationId xmlns:a16="http://schemas.microsoft.com/office/drawing/2014/main" id="{7512445D-5F56-9C4E-9243-CE85AF8B552E}"/>
              </a:ext>
            </a:extLst>
          </p:cNvPr>
          <p:cNvSpPr/>
          <p:nvPr/>
        </p:nvSpPr>
        <p:spPr>
          <a:xfrm>
            <a:off x="5321640" y="2467429"/>
            <a:ext cx="280874" cy="3715657"/>
          </a:xfrm>
          <a:prstGeom prst="righ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62250A6F-904E-5445-A836-89A539DE67E4}"/>
              </a:ext>
            </a:extLst>
          </p:cNvPr>
          <p:cNvSpPr/>
          <p:nvPr/>
        </p:nvSpPr>
        <p:spPr>
          <a:xfrm>
            <a:off x="5713844" y="1940956"/>
            <a:ext cx="1427254" cy="52647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016DE1-BB4D-9D42-89F4-1BFB50F8B0BE}"/>
              </a:ext>
            </a:extLst>
          </p:cNvPr>
          <p:cNvSpPr/>
          <p:nvPr/>
        </p:nvSpPr>
        <p:spPr>
          <a:xfrm>
            <a:off x="1465943" y="1422094"/>
            <a:ext cx="3614057" cy="56125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29889F-88E1-5645-B8F1-6564E4876264}"/>
              </a:ext>
            </a:extLst>
          </p:cNvPr>
          <p:cNvSpPr/>
          <p:nvPr/>
        </p:nvSpPr>
        <p:spPr>
          <a:xfrm>
            <a:off x="1465942" y="2470208"/>
            <a:ext cx="3614057" cy="56125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18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158F3086-2C64-064A-B34D-744761A9B7B9}"/>
              </a:ext>
            </a:extLst>
          </p:cNvPr>
          <p:cNvSpPr txBox="1">
            <a:spLocks/>
          </p:cNvSpPr>
          <p:nvPr/>
        </p:nvSpPr>
        <p:spPr bwMode="black">
          <a:xfrm>
            <a:off x="2244384" y="2746718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5400" b="1" dirty="0"/>
              <a:t>播放歌曲</a:t>
            </a:r>
          </a:p>
        </p:txBody>
      </p:sp>
    </p:spTree>
    <p:extLst>
      <p:ext uri="{BB962C8B-B14F-4D97-AF65-F5344CB8AC3E}">
        <p14:creationId xmlns:p14="http://schemas.microsoft.com/office/powerpoint/2010/main" val="3711528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0B9F31B-38AA-4D4A-9741-6B451116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928" y="0"/>
            <a:ext cx="3855697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4460A2-BDA0-0847-B585-AD942751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15" y="0"/>
            <a:ext cx="3855697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19A79F1-4111-E14F-86D4-28CCC7010FA5}"/>
              </a:ext>
            </a:extLst>
          </p:cNvPr>
          <p:cNvSpPr/>
          <p:nvPr/>
        </p:nvSpPr>
        <p:spPr>
          <a:xfrm>
            <a:off x="1251858" y="4626428"/>
            <a:ext cx="3684284" cy="43542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7B8A7E-5B89-CB44-AB2B-034E7ABEB745}"/>
              </a:ext>
            </a:extLst>
          </p:cNvPr>
          <p:cNvSpPr/>
          <p:nvPr/>
        </p:nvSpPr>
        <p:spPr>
          <a:xfrm>
            <a:off x="7267975" y="4626427"/>
            <a:ext cx="3685573" cy="43542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84BE3D-C165-DE4F-97F4-A05BF0D0180E}"/>
              </a:ext>
            </a:extLst>
          </p:cNvPr>
          <p:cNvSpPr/>
          <p:nvPr/>
        </p:nvSpPr>
        <p:spPr>
          <a:xfrm>
            <a:off x="5156844" y="4438896"/>
            <a:ext cx="1852551" cy="810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</a:rPr>
              <a:t>隨歌曲播放有所變化的進度條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7E5656-8685-534E-8D5C-CEB75C3D3D1A}"/>
              </a:ext>
            </a:extLst>
          </p:cNvPr>
          <p:cNvSpPr/>
          <p:nvPr/>
        </p:nvSpPr>
        <p:spPr>
          <a:xfrm>
            <a:off x="3449963" y="6256568"/>
            <a:ext cx="1852551" cy="473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</a:rPr>
              <a:t>單曲循環功能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95C7027-2340-3941-95BA-85B6252807B3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4936142" y="4844141"/>
            <a:ext cx="220702" cy="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34C5652-9E8B-3A49-9664-E5EC4DB64247}"/>
              </a:ext>
            </a:extLst>
          </p:cNvPr>
          <p:cNvCxnSpPr>
            <a:cxnSpLocks/>
          </p:cNvCxnSpPr>
          <p:nvPr/>
        </p:nvCxnSpPr>
        <p:spPr>
          <a:xfrm flipH="1">
            <a:off x="7009394" y="4844139"/>
            <a:ext cx="220702" cy="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9808293F-927C-4346-BEF3-E317EF5707EA}"/>
              </a:ext>
            </a:extLst>
          </p:cNvPr>
          <p:cNvSpPr/>
          <p:nvPr/>
        </p:nvSpPr>
        <p:spPr>
          <a:xfrm>
            <a:off x="1453002" y="5395481"/>
            <a:ext cx="728420" cy="732223"/>
          </a:xfrm>
          <a:prstGeom prst="ellipse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DA97E618-7F36-6A46-BF5A-D650DF74B371}"/>
              </a:ext>
            </a:extLst>
          </p:cNvPr>
          <p:cNvCxnSpPr>
            <a:cxnSpLocks/>
            <a:stCxn id="16" idx="5"/>
            <a:endCxn id="11" idx="1"/>
          </p:cNvCxnSpPr>
          <p:nvPr/>
        </p:nvCxnSpPr>
        <p:spPr>
          <a:xfrm>
            <a:off x="2074747" y="6020472"/>
            <a:ext cx="1375216" cy="472859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217EFEC9-7ADD-1A4D-A6EC-35FF09F731EF}"/>
              </a:ext>
            </a:extLst>
          </p:cNvPr>
          <p:cNvSpPr/>
          <p:nvPr/>
        </p:nvSpPr>
        <p:spPr>
          <a:xfrm>
            <a:off x="10163694" y="4179959"/>
            <a:ext cx="615582" cy="517873"/>
          </a:xfrm>
          <a:prstGeom prst="ellipse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0B4569-CF4B-3146-A9BE-760E833ECA06}"/>
              </a:ext>
            </a:extLst>
          </p:cNvPr>
          <p:cNvSpPr/>
          <p:nvPr/>
        </p:nvSpPr>
        <p:spPr>
          <a:xfrm>
            <a:off x="9611277" y="6019805"/>
            <a:ext cx="1852551" cy="473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</a:rPr>
              <a:t>開啟歌詞</a:t>
            </a: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18340E5F-AA16-854E-B8C4-963F8D87E793}"/>
              </a:ext>
            </a:extLst>
          </p:cNvPr>
          <p:cNvCxnSpPr>
            <a:cxnSpLocks/>
          </p:cNvCxnSpPr>
          <p:nvPr/>
        </p:nvCxnSpPr>
        <p:spPr>
          <a:xfrm>
            <a:off x="10471485" y="4719381"/>
            <a:ext cx="66067" cy="1300424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75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6" grpId="0" animBg="1"/>
      <p:bldP spid="19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4948" y="2900496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400" b="1" cap="none" dirty="0"/>
              <a:t>Back-End </a:t>
            </a:r>
            <a:r>
              <a:rPr kumimoji="1" lang="mr-IN" altLang="zh-TW" sz="4400" b="1" cap="none" dirty="0"/>
              <a:t>–</a:t>
            </a:r>
            <a:r>
              <a:rPr kumimoji="1" lang="en-US" altLang="zh-TW" sz="4400" b="1" cap="none" dirty="0"/>
              <a:t> </a:t>
            </a:r>
            <a:r>
              <a:rPr kumimoji="1" lang="en-US" altLang="zh-TW" sz="4400" b="1" cap="none" dirty="0" err="1"/>
              <a:t>Node.js</a:t>
            </a:r>
            <a:endParaRPr kumimoji="1" lang="zh-TW" altLang="en-US" sz="4400" b="1" cap="none" dirty="0"/>
          </a:p>
        </p:txBody>
      </p:sp>
    </p:spTree>
    <p:extLst>
      <p:ext uri="{BB962C8B-B14F-4D97-AF65-F5344CB8AC3E}">
        <p14:creationId xmlns:p14="http://schemas.microsoft.com/office/powerpoint/2010/main" val="1058302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136" y="514118"/>
            <a:ext cx="7729728" cy="956873"/>
          </a:xfrm>
        </p:spPr>
        <p:txBody>
          <a:bodyPr>
            <a:noAutofit/>
          </a:bodyPr>
          <a:lstStyle/>
          <a:p>
            <a:r>
              <a:rPr kumimoji="1" lang="en-US" altLang="zh-TW" sz="4400" b="1" dirty="0"/>
              <a:t>API</a:t>
            </a:r>
            <a:endParaRPr kumimoji="1" lang="zh-TW" altLang="en-US" sz="4400" b="1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959" y="1750529"/>
            <a:ext cx="6714081" cy="4792756"/>
          </a:xfrm>
        </p:spPr>
      </p:pic>
      <p:cxnSp>
        <p:nvCxnSpPr>
          <p:cNvPr id="13" name="直線箭頭接點 12"/>
          <p:cNvCxnSpPr/>
          <p:nvPr/>
        </p:nvCxnSpPr>
        <p:spPr>
          <a:xfrm flipV="1">
            <a:off x="2080591" y="2133602"/>
            <a:ext cx="1305339" cy="265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/>
          <p:nvPr/>
        </p:nvCxnSpPr>
        <p:spPr>
          <a:xfrm flipV="1">
            <a:off x="1311965" y="2133600"/>
            <a:ext cx="2769705" cy="149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29478" y="2133600"/>
            <a:ext cx="1364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/>
              <a:t>Method</a:t>
            </a:r>
            <a:endParaRPr kumimoji="1"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29478" y="3400263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/>
              <a:t>Url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3693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89573" y="520744"/>
            <a:ext cx="7729728" cy="1036386"/>
          </a:xfrm>
        </p:spPr>
        <p:txBody>
          <a:bodyPr>
            <a:normAutofit/>
          </a:bodyPr>
          <a:lstStyle/>
          <a:p>
            <a:r>
              <a:rPr kumimoji="1" lang="en-US" altLang="zh-TW" sz="4400" b="1" cap="none" dirty="0"/>
              <a:t>Crawler</a:t>
            </a:r>
            <a:endParaRPr kumimoji="1" lang="zh-TW" altLang="en-US" sz="4400" b="1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4630" y="2041696"/>
            <a:ext cx="7982048" cy="4345852"/>
          </a:xfrm>
        </p:spPr>
        <p:txBody>
          <a:bodyPr>
            <a:normAutofit/>
          </a:bodyPr>
          <a:lstStyle/>
          <a:p>
            <a:r>
              <a:rPr kumimoji="1" lang="en-US" altLang="zh-TW" sz="2400" dirty="0" err="1"/>
              <a:t>Node.js</a:t>
            </a:r>
            <a:r>
              <a:rPr kumimoji="1" lang="en-US" altLang="zh-TW" sz="2400" dirty="0"/>
              <a:t> </a:t>
            </a:r>
            <a:r>
              <a:rPr kumimoji="1" lang="zh-TW" altLang="en-US" sz="2400" dirty="0"/>
              <a:t>套件</a:t>
            </a:r>
            <a:endParaRPr kumimoji="1" lang="en-US" altLang="zh-TW" sz="2400" dirty="0"/>
          </a:p>
          <a:p>
            <a:pPr lvl="1"/>
            <a:r>
              <a:rPr kumimoji="1" lang="en-US" altLang="zh-TW" sz="2200" dirty="0"/>
              <a:t>Cheerio</a:t>
            </a:r>
          </a:p>
          <a:p>
            <a:r>
              <a:rPr kumimoji="1" lang="zh-TW" altLang="en-US" sz="2400" dirty="0"/>
              <a:t>針對各大音樂網站</a:t>
            </a:r>
            <a:r>
              <a:rPr kumimoji="1" lang="zh-TW" altLang="en-US" sz="2400" u="sng" dirty="0"/>
              <a:t>爬蟲</a:t>
            </a:r>
            <a:endParaRPr kumimoji="1" lang="en-US" altLang="zh-TW" sz="2400" u="sng" dirty="0"/>
          </a:p>
          <a:p>
            <a:endParaRPr kumimoji="1" lang="en-US" altLang="zh-TW" sz="2400" u="sng" dirty="0"/>
          </a:p>
          <a:p>
            <a:endParaRPr kumimoji="1" lang="en-US" altLang="zh-TW" sz="2400" u="sng" dirty="0"/>
          </a:p>
          <a:p>
            <a:endParaRPr kumimoji="1" lang="en-US" altLang="zh-TW" sz="2400" u="sng" dirty="0"/>
          </a:p>
          <a:p>
            <a:r>
              <a:rPr kumimoji="1" lang="zh-TW" altLang="en-US" sz="2400" dirty="0"/>
              <a:t>以</a:t>
            </a:r>
            <a:r>
              <a:rPr kumimoji="1" lang="zh-TW" altLang="en-US" sz="2400" u="sng" dirty="0"/>
              <a:t>權重</a:t>
            </a:r>
            <a:r>
              <a:rPr kumimoji="1" lang="zh-TW" altLang="en-US" sz="2400" dirty="0"/>
              <a:t>的方式得出最後的綜合排行榜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前</a:t>
            </a:r>
            <a:r>
              <a:rPr kumimoji="1" lang="en-US" altLang="zh-TW" sz="2400" dirty="0"/>
              <a:t>50</a:t>
            </a:r>
            <a:r>
              <a:rPr kumimoji="1" lang="zh-TW" altLang="en-US" sz="2400" dirty="0"/>
              <a:t>名</a:t>
            </a:r>
            <a:r>
              <a:rPr kumimoji="1" lang="en-US" altLang="zh-TW" sz="2400" dirty="0"/>
              <a:t>)</a:t>
            </a:r>
          </a:p>
          <a:p>
            <a:pPr lvl="1"/>
            <a:r>
              <a:rPr kumimoji="1" lang="zh-TW" altLang="en-US" sz="2200" dirty="0"/>
              <a:t>第一名</a:t>
            </a:r>
            <a:r>
              <a:rPr kumimoji="1" lang="en-US" altLang="zh-TW" sz="2200" dirty="0"/>
              <a:t> x 100</a:t>
            </a:r>
            <a:r>
              <a:rPr kumimoji="1" lang="zh-TW" altLang="en-US" sz="2200" dirty="0"/>
              <a:t>、第二名</a:t>
            </a:r>
            <a:r>
              <a:rPr kumimoji="1" lang="en-US" altLang="zh-TW" sz="2200" dirty="0"/>
              <a:t> x 98</a:t>
            </a:r>
            <a:r>
              <a:rPr kumimoji="1" lang="zh-TW" altLang="en-US" sz="2200" dirty="0"/>
              <a:t>、第三名</a:t>
            </a:r>
            <a:r>
              <a:rPr kumimoji="1" lang="en-US" altLang="zh-TW" sz="2200" dirty="0"/>
              <a:t> x 96</a:t>
            </a:r>
            <a:r>
              <a:rPr kumimoji="1" lang="mr-IN" altLang="zh-TW" sz="2200" dirty="0"/>
              <a:t>…</a:t>
            </a:r>
            <a:endParaRPr kumimoji="1" lang="en-US" altLang="zh-TW" sz="2200" dirty="0"/>
          </a:p>
          <a:p>
            <a:pPr lvl="1"/>
            <a:r>
              <a:rPr kumimoji="1" lang="zh-TW" altLang="en-US" sz="2200" dirty="0"/>
              <a:t>相加以後的各排名再存入資料庫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32" y="1840429"/>
            <a:ext cx="7922112" cy="27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6089" y="697557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400" b="1" cap="none" dirty="0"/>
              <a:t>Problem in Crawler</a:t>
            </a:r>
            <a:endParaRPr kumimoji="1" lang="zh-TW" altLang="en-US" sz="4400" b="1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8384" y="2336961"/>
            <a:ext cx="10325138" cy="3272102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KKBOX</a:t>
            </a:r>
            <a:r>
              <a:rPr kumimoji="1" lang="zh-TW" altLang="en-US" sz="2400" dirty="0"/>
              <a:t>的網頁採用</a:t>
            </a:r>
            <a:r>
              <a:rPr kumimoji="1" lang="en-US" altLang="zh-TW" sz="2400" dirty="0"/>
              <a:t> </a:t>
            </a:r>
            <a:r>
              <a:rPr kumimoji="1" lang="en-US" altLang="zh-TW" sz="2400" dirty="0" err="1"/>
              <a:t>javascript</a:t>
            </a:r>
            <a:r>
              <a:rPr kumimoji="1" lang="en-US" altLang="zh-TW" sz="2400" dirty="0"/>
              <a:t> (jQuery) </a:t>
            </a:r>
            <a:r>
              <a:rPr kumimoji="1" lang="zh-TW" altLang="en-US" sz="2400" dirty="0"/>
              <a:t>來取得資料庫的資料，因此透過單個</a:t>
            </a:r>
            <a:r>
              <a:rPr kumimoji="1" lang="en-US" altLang="zh-TW" sz="2400" dirty="0"/>
              <a:t> request</a:t>
            </a:r>
            <a:r>
              <a:rPr kumimoji="1" lang="zh-TW" altLang="en-US" sz="2400" dirty="0"/>
              <a:t> 的爬蟲，會造成爬回來的東西為空值</a:t>
            </a:r>
            <a:endParaRPr kumimoji="1" lang="en-US" altLang="zh-TW" sz="2400" dirty="0"/>
          </a:p>
          <a:p>
            <a:r>
              <a:rPr kumimoji="1" lang="en-US" altLang="zh-TW" sz="2800" u="sng" dirty="0"/>
              <a:t>Solve</a:t>
            </a:r>
          </a:p>
          <a:p>
            <a:pPr lvl="1"/>
            <a:r>
              <a:rPr kumimoji="1" lang="en-US" altLang="zh-TW" sz="2200" dirty="0"/>
              <a:t>Puppeteer</a:t>
            </a:r>
          </a:p>
          <a:p>
            <a:pPr lvl="1"/>
            <a:r>
              <a:rPr kumimoji="1" lang="zh-TW" altLang="en-US" sz="2200" dirty="0"/>
              <a:t>利用腳本的方式，在背景執行</a:t>
            </a:r>
            <a:r>
              <a:rPr kumimoji="1" lang="en-US" altLang="zh-TW" sz="2200" dirty="0"/>
              <a:t>                                                                           </a:t>
            </a:r>
            <a:r>
              <a:rPr kumimoji="1" lang="zh-TW" altLang="en-US" sz="2200" dirty="0"/>
              <a:t>一個</a:t>
            </a:r>
            <a:r>
              <a:rPr kumimoji="1" lang="en-US" altLang="zh-TW" sz="2200" dirty="0"/>
              <a:t> Browser</a:t>
            </a:r>
            <a:r>
              <a:rPr kumimoji="1" lang="zh-TW" altLang="en-US" sz="2200" dirty="0"/>
              <a:t> 去跑這個網頁，</a:t>
            </a:r>
            <a:r>
              <a:rPr kumimoji="1" lang="en-US" altLang="zh-TW" sz="2200" dirty="0"/>
              <a:t>                                                                           </a:t>
            </a:r>
            <a:r>
              <a:rPr kumimoji="1" lang="zh-TW" altLang="en-US" sz="2200" dirty="0"/>
              <a:t>再去做爬蟲</a:t>
            </a:r>
            <a:endParaRPr kumimoji="1" lang="en-US" altLang="zh-TW" sz="2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4" y="3238329"/>
            <a:ext cx="5352586" cy="33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7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6CC0E-B43C-A641-8572-860A14C6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9211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6000" b="1" cap="none" dirty="0"/>
              <a:t>Outline</a:t>
            </a:r>
            <a:endParaRPr kumimoji="1" lang="zh-TW" altLang="en-US" sz="60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4525A-C918-5A41-93D8-83875E9F82E9}"/>
              </a:ext>
            </a:extLst>
          </p:cNvPr>
          <p:cNvSpPr/>
          <p:nvPr/>
        </p:nvSpPr>
        <p:spPr>
          <a:xfrm>
            <a:off x="2231136" y="1650724"/>
            <a:ext cx="6096000" cy="5298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sz="2400" b="1" dirty="0"/>
              <a:t>Front-End </a:t>
            </a:r>
            <a:r>
              <a:rPr kumimoji="1" lang="mr-IN" altLang="zh-TW" sz="2400" b="1" dirty="0"/>
              <a:t>–</a:t>
            </a:r>
            <a:r>
              <a:rPr kumimoji="1" lang="en-US" altLang="zh-TW" sz="2400" b="1" dirty="0"/>
              <a:t> Swift</a:t>
            </a:r>
          </a:p>
          <a:p>
            <a:pPr lvl="1">
              <a:spcBef>
                <a:spcPts val="600"/>
              </a:spcBef>
            </a:pPr>
            <a:r>
              <a:rPr kumimoji="1" lang="en-US" altLang="zh-TW" sz="2000" dirty="0"/>
              <a:t>App</a:t>
            </a:r>
            <a:r>
              <a:rPr kumimoji="1" lang="zh-TW" altLang="en-US" sz="2000" dirty="0"/>
              <a:t>架構</a:t>
            </a:r>
            <a:endParaRPr kumimoji="1" lang="en-US" altLang="zh-TW" sz="2000" dirty="0"/>
          </a:p>
          <a:p>
            <a:pPr lvl="1">
              <a:spcBef>
                <a:spcPts val="600"/>
              </a:spcBef>
            </a:pPr>
            <a:r>
              <a:rPr kumimoji="1" lang="zh-TW" altLang="en-US" sz="2000" dirty="0"/>
              <a:t>個人歌單與主題歌單</a:t>
            </a:r>
            <a:endParaRPr kumimoji="1" lang="en-US" altLang="zh-TW" sz="2000" dirty="0"/>
          </a:p>
          <a:p>
            <a:pPr lvl="1">
              <a:spcBef>
                <a:spcPts val="600"/>
              </a:spcBef>
            </a:pPr>
            <a:r>
              <a:rPr kumimoji="1" lang="zh-TW" altLang="en-US" sz="2000" dirty="0"/>
              <a:t>排行榜與個人推薦</a:t>
            </a:r>
            <a:endParaRPr kumimoji="1" lang="en-US" altLang="zh-TW" sz="2000" dirty="0"/>
          </a:p>
          <a:p>
            <a:pPr lvl="1">
              <a:spcBef>
                <a:spcPts val="600"/>
              </a:spcBef>
            </a:pPr>
            <a:r>
              <a:rPr kumimoji="1" lang="zh-TW" altLang="en-US" sz="2000" dirty="0"/>
              <a:t>搜尋歌曲</a:t>
            </a:r>
            <a:endParaRPr kumimoji="1" lang="en-US" altLang="zh-TW" sz="2000" dirty="0"/>
          </a:p>
          <a:p>
            <a:pPr lvl="1">
              <a:spcBef>
                <a:spcPts val="600"/>
              </a:spcBef>
            </a:pPr>
            <a:r>
              <a:rPr kumimoji="1" lang="zh-TW" altLang="en-US" sz="2000" dirty="0"/>
              <a:t>播放歌曲</a:t>
            </a:r>
            <a:endParaRPr kumimoji="1" lang="en-US" altLang="zh-TW" sz="2000" dirty="0"/>
          </a:p>
          <a:p>
            <a:r>
              <a:rPr kumimoji="1" lang="en-US" altLang="zh-TW" sz="2400" b="1" dirty="0"/>
              <a:t>Back-End </a:t>
            </a:r>
            <a:r>
              <a:rPr kumimoji="1" lang="mr-IN" altLang="zh-TW" sz="2400" b="1" dirty="0"/>
              <a:t>–</a:t>
            </a:r>
            <a:r>
              <a:rPr kumimoji="1" lang="en-US" altLang="zh-TW" sz="2400" b="1" dirty="0"/>
              <a:t> </a:t>
            </a:r>
            <a:r>
              <a:rPr kumimoji="1" lang="en-US" altLang="zh-TW" sz="2400" b="1" dirty="0" err="1"/>
              <a:t>Node.js</a:t>
            </a:r>
            <a:endParaRPr kumimoji="1" lang="en-US" altLang="zh-TW" sz="2400" b="1" dirty="0"/>
          </a:p>
          <a:p>
            <a:pPr lvl="1">
              <a:spcBef>
                <a:spcPts val="400"/>
              </a:spcBef>
            </a:pPr>
            <a:r>
              <a:rPr kumimoji="1" lang="en-US" altLang="zh-TW" sz="2000" dirty="0"/>
              <a:t>API</a:t>
            </a:r>
          </a:p>
          <a:p>
            <a:pPr lvl="1">
              <a:spcBef>
                <a:spcPts val="400"/>
              </a:spcBef>
            </a:pPr>
            <a:r>
              <a:rPr kumimoji="1" lang="en-US" altLang="zh-TW" sz="2000" dirty="0"/>
              <a:t>Crawler</a:t>
            </a:r>
          </a:p>
          <a:p>
            <a:r>
              <a:rPr kumimoji="1" lang="en-US" altLang="zh-TW" sz="2400" b="1" dirty="0"/>
              <a:t>Database</a:t>
            </a:r>
            <a:r>
              <a:rPr kumimoji="1" lang="zh-TW" altLang="en-US" sz="2400" b="1" dirty="0"/>
              <a:t> </a:t>
            </a:r>
            <a:r>
              <a:rPr kumimoji="1" lang="mr-IN" altLang="zh-TW" sz="2400" b="1" dirty="0"/>
              <a:t>–</a:t>
            </a:r>
            <a:r>
              <a:rPr kumimoji="1" lang="en-US" altLang="zh-TW" sz="2400" b="1" dirty="0"/>
              <a:t> MySQL</a:t>
            </a:r>
          </a:p>
          <a:p>
            <a:pPr lvl="1">
              <a:spcBef>
                <a:spcPts val="400"/>
              </a:spcBef>
            </a:pPr>
            <a:r>
              <a:rPr kumimoji="1" lang="en-US" altLang="zh-TW" sz="2000" dirty="0"/>
              <a:t>E-R Diagram</a:t>
            </a:r>
          </a:p>
          <a:p>
            <a:pPr lvl="1">
              <a:spcBef>
                <a:spcPts val="400"/>
              </a:spcBef>
            </a:pPr>
            <a:r>
              <a:rPr kumimoji="1" lang="en-US" altLang="zh-TW" sz="2000" dirty="0"/>
              <a:t>Schema</a:t>
            </a:r>
          </a:p>
          <a:p>
            <a:r>
              <a:rPr kumimoji="1" lang="en-US" altLang="zh-TW" sz="2400" b="1" dirty="0"/>
              <a:t>Demo</a:t>
            </a:r>
          </a:p>
          <a:p>
            <a:r>
              <a:rPr kumimoji="1" lang="en-US" altLang="zh-TW" sz="2400" b="1" dirty="0"/>
              <a:t>Q&amp;A</a:t>
            </a:r>
            <a:endParaRPr kumimoji="1"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4973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72700" y="701455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400" b="1" cap="none" dirty="0"/>
              <a:t>Recommend List</a:t>
            </a:r>
            <a:endParaRPr kumimoji="1" lang="zh-TW" altLang="en-US" sz="4400" b="1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73575" y="2448474"/>
            <a:ext cx="7729728" cy="3101983"/>
          </a:xfrm>
        </p:spPr>
        <p:txBody>
          <a:bodyPr>
            <a:normAutofit/>
          </a:bodyPr>
          <a:lstStyle/>
          <a:p>
            <a:r>
              <a:rPr kumimoji="1" lang="en-US" altLang="zh-TW" sz="2800" dirty="0"/>
              <a:t>Algorithm</a:t>
            </a:r>
            <a:endParaRPr kumimoji="1" lang="en-US" altLang="zh-TW" sz="2600" dirty="0"/>
          </a:p>
          <a:p>
            <a:pPr lvl="1"/>
            <a:r>
              <a:rPr kumimoji="1" lang="en-US" altLang="zh-TW" sz="2600" dirty="0"/>
              <a:t>Prefer Genre</a:t>
            </a:r>
          </a:p>
          <a:p>
            <a:pPr lvl="1"/>
            <a:r>
              <a:rPr kumimoji="1" lang="en-US" altLang="zh-TW" sz="2600" dirty="0"/>
              <a:t>Prefer Language</a:t>
            </a:r>
          </a:p>
          <a:p>
            <a:pPr lvl="1"/>
            <a:r>
              <a:rPr kumimoji="1" lang="zh-TW" altLang="en-US" sz="2600" dirty="0"/>
              <a:t>上述兩種的</a:t>
            </a:r>
            <a:r>
              <a:rPr kumimoji="1" lang="en-US" altLang="zh-TW" sz="2600" dirty="0"/>
              <a:t> </a:t>
            </a:r>
            <a:r>
              <a:rPr kumimoji="1" lang="en-US" altLang="zh-TW" sz="2600" dirty="0" err="1"/>
              <a:t>SongList</a:t>
            </a:r>
            <a:r>
              <a:rPr kumimoji="1" lang="en-US" altLang="zh-TW" sz="2600" dirty="0"/>
              <a:t> </a:t>
            </a:r>
            <a:r>
              <a:rPr kumimoji="1" lang="zh-TW" altLang="en-US" sz="2600" dirty="0"/>
              <a:t>取</a:t>
            </a:r>
            <a:r>
              <a:rPr kumimoji="1" lang="zh-TW" altLang="en-US" sz="2600" b="1" dirty="0"/>
              <a:t>聯集</a:t>
            </a:r>
            <a:r>
              <a:rPr kumimoji="1" lang="zh-TW" altLang="en-US" sz="2600" dirty="0"/>
              <a:t>，並</a:t>
            </a:r>
            <a:r>
              <a:rPr kumimoji="1" lang="en-US" altLang="zh-TW" sz="2600" dirty="0"/>
              <a:t> Random 20</a:t>
            </a:r>
            <a:r>
              <a:rPr kumimoji="1" lang="zh-TW" altLang="en-US" sz="2600" dirty="0"/>
              <a:t>首歌給</a:t>
            </a:r>
            <a:r>
              <a:rPr kumimoji="1" lang="en-US" altLang="zh-TW" sz="2600" dirty="0"/>
              <a:t> User </a:t>
            </a:r>
            <a:r>
              <a:rPr kumimoji="1" lang="zh-TW" altLang="en-US" sz="2600" dirty="0"/>
              <a:t>做選擇</a:t>
            </a:r>
            <a:endParaRPr kumimoji="1" lang="en-US" altLang="zh-TW" sz="2600" dirty="0"/>
          </a:p>
        </p:txBody>
      </p:sp>
    </p:spTree>
    <p:extLst>
      <p:ext uri="{BB962C8B-B14F-4D97-AF65-F5344CB8AC3E}">
        <p14:creationId xmlns:p14="http://schemas.microsoft.com/office/powerpoint/2010/main" val="172902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1450BA06-8D7A-E34F-B4BF-8970CDDC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948" y="2900496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400" b="1" cap="none" dirty="0"/>
              <a:t>Database </a:t>
            </a:r>
            <a:r>
              <a:rPr kumimoji="1" lang="mr-IN" altLang="zh-TW" sz="4400" b="1" cap="none" dirty="0"/>
              <a:t>–</a:t>
            </a:r>
            <a:r>
              <a:rPr kumimoji="1" lang="en-US" altLang="zh-TW" sz="4400" b="1" cap="none" dirty="0"/>
              <a:t> MySQL</a:t>
            </a:r>
            <a:endParaRPr kumimoji="1" lang="zh-TW" altLang="en-US" sz="4400" b="1" cap="none" dirty="0"/>
          </a:p>
        </p:txBody>
      </p:sp>
    </p:spTree>
    <p:extLst>
      <p:ext uri="{BB962C8B-B14F-4D97-AF65-F5344CB8AC3E}">
        <p14:creationId xmlns:p14="http://schemas.microsoft.com/office/powerpoint/2010/main" val="950911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136" y="465928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000" b="1" cap="none" dirty="0"/>
              <a:t>ER Diagram</a:t>
            </a:r>
            <a:endParaRPr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914" y="1991880"/>
            <a:ext cx="7948172" cy="43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5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135" y="604474"/>
            <a:ext cx="7729728" cy="1188720"/>
          </a:xfrm>
        </p:spPr>
        <p:txBody>
          <a:bodyPr>
            <a:normAutofit/>
          </a:bodyPr>
          <a:lstStyle/>
          <a:p>
            <a:r>
              <a:rPr lang="en-US" altLang="zh-TW" sz="4000" b="1" cap="none" dirty="0"/>
              <a:t>Song Table</a:t>
            </a:r>
            <a:endParaRPr lang="zh-TW" altLang="en-US" sz="4000" b="1" cap="none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/>
          <a:stretch/>
        </p:blipFill>
        <p:spPr>
          <a:xfrm>
            <a:off x="2459922" y="2030837"/>
            <a:ext cx="7272153" cy="4369023"/>
          </a:xfrm>
        </p:spPr>
      </p:pic>
    </p:spTree>
    <p:extLst>
      <p:ext uri="{BB962C8B-B14F-4D97-AF65-F5344CB8AC3E}">
        <p14:creationId xmlns:p14="http://schemas.microsoft.com/office/powerpoint/2010/main" val="184639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136" y="673746"/>
            <a:ext cx="7729728" cy="1188720"/>
          </a:xfrm>
        </p:spPr>
        <p:txBody>
          <a:bodyPr>
            <a:normAutofit/>
          </a:bodyPr>
          <a:lstStyle/>
          <a:p>
            <a:r>
              <a:rPr lang="zh-TW" altLang="en-US" sz="4000" b="1" dirty="0"/>
              <a:t>爬蟲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31136" y="2402517"/>
            <a:ext cx="7729728" cy="310198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從雲端爬歌曲資訊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  (</a:t>
            </a:r>
            <a:r>
              <a:rPr lang="zh-TW" altLang="en-US" sz="2800" dirty="0"/>
              <a:t>歌名</a:t>
            </a:r>
            <a:r>
              <a:rPr lang="en-US" altLang="zh-TW" sz="2800" dirty="0"/>
              <a:t>, </a:t>
            </a:r>
            <a:r>
              <a:rPr lang="zh-TW" altLang="en-US" sz="2800" dirty="0"/>
              <a:t>歌手</a:t>
            </a:r>
            <a:r>
              <a:rPr lang="en-US" altLang="zh-TW" sz="2800" dirty="0"/>
              <a:t>, </a:t>
            </a:r>
            <a:r>
              <a:rPr lang="zh-TW" altLang="en-US" sz="2800" dirty="0"/>
              <a:t>專輯</a:t>
            </a:r>
            <a:r>
              <a:rPr lang="en-US" altLang="zh-TW" sz="2800" dirty="0"/>
              <a:t>, </a:t>
            </a:r>
            <a:r>
              <a:rPr lang="zh-TW" altLang="en-US" sz="2800" dirty="0"/>
              <a:t>專輯封面</a:t>
            </a:r>
            <a:r>
              <a:rPr lang="en-US" altLang="zh-TW" sz="2800" dirty="0"/>
              <a:t>, </a:t>
            </a:r>
            <a:r>
              <a:rPr lang="zh-TW" altLang="en-US" sz="2800" dirty="0"/>
              <a:t>音樂</a:t>
            </a:r>
            <a:r>
              <a:rPr lang="en-US" altLang="zh-TW" sz="2800" dirty="0"/>
              <a:t>)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zh-TW" altLang="en-US" sz="2800" dirty="0"/>
              <a:t>中文歌詞從魔鏡歌詞網</a:t>
            </a:r>
            <a:endParaRPr lang="en-US" altLang="zh-TW" sz="2800" dirty="0"/>
          </a:p>
          <a:p>
            <a:r>
              <a:rPr lang="zh-TW" altLang="en-US" sz="2800" dirty="0"/>
              <a:t>韓文歌詞從</a:t>
            </a:r>
            <a:r>
              <a:rPr lang="en-US" altLang="zh-TW" sz="2800" dirty="0"/>
              <a:t>Bugs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3367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6258" y="715310"/>
            <a:ext cx="7729728" cy="1188720"/>
          </a:xfrm>
        </p:spPr>
        <p:txBody>
          <a:bodyPr>
            <a:normAutofit/>
          </a:bodyPr>
          <a:lstStyle/>
          <a:p>
            <a:r>
              <a:rPr lang="en-US" altLang="zh-TW" sz="4000" b="1" cap="none" dirty="0"/>
              <a:t>Genre</a:t>
            </a:r>
            <a:endParaRPr lang="zh-TW" altLang="en-US" sz="40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851" y="2208454"/>
            <a:ext cx="5162251" cy="4296432"/>
          </a:xfrm>
        </p:spPr>
      </p:pic>
      <p:sp>
        <p:nvSpPr>
          <p:cNvPr id="5" name="文字方塊 4"/>
          <p:cNvSpPr txBox="1"/>
          <p:nvPr/>
        </p:nvSpPr>
        <p:spPr>
          <a:xfrm>
            <a:off x="9134422" y="3755483"/>
            <a:ext cx="2446592" cy="95410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>
                <a:solidFill>
                  <a:schemeClr val="accent1">
                    <a:lumMod val="50000"/>
                  </a:schemeClr>
                </a:solidFill>
              </a:rPr>
              <a:t>song_id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曲風包含的歌</a:t>
            </a:r>
          </a:p>
        </p:txBody>
      </p:sp>
      <p:sp>
        <p:nvSpPr>
          <p:cNvPr id="6" name="矩形 5"/>
          <p:cNvSpPr/>
          <p:nvPr/>
        </p:nvSpPr>
        <p:spPr>
          <a:xfrm>
            <a:off x="5363094" y="2209802"/>
            <a:ext cx="3493008" cy="429508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75744" y="2208454"/>
            <a:ext cx="1014198" cy="429643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941964" y="3755483"/>
            <a:ext cx="2393829" cy="95410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>
                <a:solidFill>
                  <a:schemeClr val="accent2">
                    <a:lumMod val="50000"/>
                  </a:schemeClr>
                </a:solidFill>
              </a:rPr>
              <a:t>genre_name</a:t>
            </a:r>
            <a:endParaRPr lang="en-US" altLang="zh-TW" sz="28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</a:rPr>
              <a:t>曲風種類</a:t>
            </a:r>
          </a:p>
        </p:txBody>
      </p:sp>
    </p:spTree>
    <p:extLst>
      <p:ext uri="{BB962C8B-B14F-4D97-AF65-F5344CB8AC3E}">
        <p14:creationId xmlns:p14="http://schemas.microsoft.com/office/powerpoint/2010/main" val="40897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554" y="646037"/>
            <a:ext cx="7729728" cy="1188720"/>
          </a:xfrm>
        </p:spPr>
        <p:txBody>
          <a:bodyPr>
            <a:normAutofit/>
          </a:bodyPr>
          <a:lstStyle/>
          <a:p>
            <a:r>
              <a:rPr lang="en-US" altLang="zh-TW" sz="4000" b="1" cap="none" dirty="0"/>
              <a:t>Chart</a:t>
            </a:r>
            <a:endParaRPr lang="zh-TW" altLang="en-US" sz="4000" b="1" cap="none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2"/>
          <a:stretch/>
        </p:blipFill>
        <p:spPr>
          <a:xfrm>
            <a:off x="3748169" y="2065801"/>
            <a:ext cx="4658076" cy="4523507"/>
          </a:xfrm>
        </p:spPr>
      </p:pic>
      <p:sp>
        <p:nvSpPr>
          <p:cNvPr id="3" name="矩形 2"/>
          <p:cNvSpPr/>
          <p:nvPr/>
        </p:nvSpPr>
        <p:spPr>
          <a:xfrm>
            <a:off x="3748169" y="2065801"/>
            <a:ext cx="486126" cy="452350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908102" y="3506482"/>
            <a:ext cx="1552576" cy="95410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>
                <a:solidFill>
                  <a:schemeClr val="accent1">
                    <a:lumMod val="50000"/>
                  </a:schemeClr>
                </a:solidFill>
              </a:rPr>
              <a:t>rank_id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排行</a:t>
            </a:r>
          </a:p>
        </p:txBody>
      </p:sp>
      <p:sp>
        <p:nvSpPr>
          <p:cNvPr id="8" name="矩形 7"/>
          <p:cNvSpPr/>
          <p:nvPr/>
        </p:nvSpPr>
        <p:spPr>
          <a:xfrm>
            <a:off x="6518593" y="2065801"/>
            <a:ext cx="486126" cy="452350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049147" y="2065800"/>
            <a:ext cx="1014198" cy="452350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631791" y="2450231"/>
            <a:ext cx="2393829" cy="95410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>
                <a:solidFill>
                  <a:schemeClr val="accent1">
                    <a:lumMod val="50000"/>
                  </a:schemeClr>
                </a:solidFill>
              </a:rPr>
              <a:t>song_id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取得歌曲資訊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631791" y="4650506"/>
            <a:ext cx="2393829" cy="95410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>
                <a:solidFill>
                  <a:schemeClr val="accent2">
                    <a:lumMod val="50000"/>
                  </a:schemeClr>
                </a:solidFill>
              </a:rPr>
              <a:t>chart_time</a:t>
            </a:r>
            <a:endParaRPr lang="en-US" altLang="zh-TW" sz="28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</a:rPr>
              <a:t>排行榜的時段</a:t>
            </a:r>
          </a:p>
        </p:txBody>
      </p:sp>
    </p:spTree>
    <p:extLst>
      <p:ext uri="{BB962C8B-B14F-4D97-AF65-F5344CB8AC3E}">
        <p14:creationId xmlns:p14="http://schemas.microsoft.com/office/powerpoint/2010/main" val="23573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D4C8A129-6259-5D48-B489-A6DFD05B9751}"/>
              </a:ext>
            </a:extLst>
          </p:cNvPr>
          <p:cNvSpPr txBox="1">
            <a:spLocks/>
          </p:cNvSpPr>
          <p:nvPr/>
        </p:nvSpPr>
        <p:spPr bwMode="black">
          <a:xfrm>
            <a:off x="2244384" y="2746718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5400" b="1" cap="none" dirty="0"/>
              <a:t>Demo</a:t>
            </a:r>
            <a:endParaRPr kumimoji="1"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896465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EACF224-C246-FE4A-B2FE-38A05AAC49E4}"/>
              </a:ext>
            </a:extLst>
          </p:cNvPr>
          <p:cNvSpPr txBox="1">
            <a:spLocks/>
          </p:cNvSpPr>
          <p:nvPr/>
        </p:nvSpPr>
        <p:spPr bwMode="black">
          <a:xfrm>
            <a:off x="2244384" y="2746718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5400" b="1" cap="none" dirty="0"/>
              <a:t>Q&amp;A</a:t>
            </a:r>
            <a:endParaRPr kumimoji="1"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70793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2DAA832-BC35-2040-A757-4DA11C6F0ECD}"/>
              </a:ext>
            </a:extLst>
          </p:cNvPr>
          <p:cNvSpPr txBox="1">
            <a:spLocks/>
          </p:cNvSpPr>
          <p:nvPr/>
        </p:nvSpPr>
        <p:spPr bwMode="black">
          <a:xfrm>
            <a:off x="2244384" y="2746718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5400" b="1" cap="none" dirty="0"/>
              <a:t>Thanks for listening</a:t>
            </a:r>
            <a:endParaRPr kumimoji="1"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2367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FA123416-F210-2C4A-84A5-16569BFD6F8B}"/>
              </a:ext>
            </a:extLst>
          </p:cNvPr>
          <p:cNvSpPr txBox="1">
            <a:spLocks/>
          </p:cNvSpPr>
          <p:nvPr/>
        </p:nvSpPr>
        <p:spPr bwMode="black">
          <a:xfrm>
            <a:off x="2244384" y="2746718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5400" b="1" dirty="0"/>
              <a:t>APP </a:t>
            </a:r>
            <a:r>
              <a:rPr kumimoji="1" lang="zh-Hant" altLang="en-US" sz="5400" b="1" dirty="0"/>
              <a:t>架構</a:t>
            </a:r>
            <a:endParaRPr kumimoji="1"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04303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54C8C39-1F80-1B4B-9A11-319CB235259F}"/>
              </a:ext>
            </a:extLst>
          </p:cNvPr>
          <p:cNvCxnSpPr>
            <a:cxnSpLocks/>
          </p:cNvCxnSpPr>
          <p:nvPr/>
        </p:nvCxnSpPr>
        <p:spPr>
          <a:xfrm>
            <a:off x="3388813" y="5277725"/>
            <a:ext cx="344497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3D90A364-3D81-614C-9752-84529DE0353A}"/>
              </a:ext>
            </a:extLst>
          </p:cNvPr>
          <p:cNvCxnSpPr>
            <a:cxnSpLocks/>
          </p:cNvCxnSpPr>
          <p:nvPr/>
        </p:nvCxnSpPr>
        <p:spPr>
          <a:xfrm>
            <a:off x="5064614" y="4943781"/>
            <a:ext cx="0" cy="33394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7903E5F-B5D5-F342-8FC0-F723D991A183}"/>
              </a:ext>
            </a:extLst>
          </p:cNvPr>
          <p:cNvSpPr/>
          <p:nvPr/>
        </p:nvSpPr>
        <p:spPr>
          <a:xfrm>
            <a:off x="4849441" y="403953"/>
            <a:ext cx="2856753" cy="6950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solidFill>
                  <a:schemeClr val="bg1"/>
                </a:solidFill>
              </a:rPr>
              <a:t>Music Plus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FB7E5B-7F93-7149-A80E-D199836B45C9}"/>
              </a:ext>
            </a:extLst>
          </p:cNvPr>
          <p:cNvSpPr/>
          <p:nvPr/>
        </p:nvSpPr>
        <p:spPr>
          <a:xfrm>
            <a:off x="2731698" y="1712760"/>
            <a:ext cx="1698787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登入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35DA29-2C81-954C-9791-62C707AA2D84}"/>
              </a:ext>
            </a:extLst>
          </p:cNvPr>
          <p:cNvSpPr/>
          <p:nvPr/>
        </p:nvSpPr>
        <p:spPr>
          <a:xfrm>
            <a:off x="8386678" y="1712760"/>
            <a:ext cx="1698787" cy="695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註冊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3723C4-E51C-C843-971C-BBCFFC21EEFE}"/>
              </a:ext>
            </a:extLst>
          </p:cNvPr>
          <p:cNvSpPr/>
          <p:nvPr/>
        </p:nvSpPr>
        <p:spPr>
          <a:xfrm>
            <a:off x="1155721" y="3007915"/>
            <a:ext cx="1391395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歌單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B6B6F4-9AD2-BD4A-8FBC-A161C56FC304}"/>
              </a:ext>
            </a:extLst>
          </p:cNvPr>
          <p:cNvSpPr/>
          <p:nvPr/>
        </p:nvSpPr>
        <p:spPr>
          <a:xfrm>
            <a:off x="5256382" y="3007915"/>
            <a:ext cx="1385103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主頁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7BA07E-63AC-C44D-8F83-903A58459799}"/>
              </a:ext>
            </a:extLst>
          </p:cNvPr>
          <p:cNvSpPr/>
          <p:nvPr/>
        </p:nvSpPr>
        <p:spPr>
          <a:xfrm>
            <a:off x="9088305" y="3007915"/>
            <a:ext cx="1391395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搜歌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A045645-FEEE-174E-ACA2-35FF030C42AE}"/>
              </a:ext>
            </a:extLst>
          </p:cNvPr>
          <p:cNvCxnSpPr/>
          <p:nvPr/>
        </p:nvCxnSpPr>
        <p:spPr>
          <a:xfrm>
            <a:off x="3581091" y="1339702"/>
            <a:ext cx="565498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E9852DB-590A-E549-8341-8602DF87A2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581091" y="1339702"/>
            <a:ext cx="1" cy="37305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07C568C-200B-684D-AA6D-E793394968B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236070" y="1339702"/>
            <a:ext cx="2" cy="37305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319B39D-46E0-BF45-A875-ABFA86EA591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277818" y="1098988"/>
            <a:ext cx="0" cy="24071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1FB65A49-FD8A-B541-8830-F492A4589DB9}"/>
              </a:ext>
            </a:extLst>
          </p:cNvPr>
          <p:cNvSpPr/>
          <p:nvPr/>
        </p:nvSpPr>
        <p:spPr>
          <a:xfrm>
            <a:off x="4379033" y="4293600"/>
            <a:ext cx="1398439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排行榜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28FEAF3-85AF-854B-A7C2-002824B0445A}"/>
              </a:ext>
            </a:extLst>
          </p:cNvPr>
          <p:cNvSpPr/>
          <p:nvPr/>
        </p:nvSpPr>
        <p:spPr>
          <a:xfrm>
            <a:off x="6109264" y="4293600"/>
            <a:ext cx="1398439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個人</a:t>
            </a:r>
            <a:endParaRPr kumimoji="1" lang="en-US" altLang="zh-TW" sz="2400" b="1" dirty="0">
              <a:solidFill>
                <a:schemeClr val="tx1"/>
              </a:solidFill>
            </a:endParaRPr>
          </a:p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推薦</a:t>
            </a:r>
            <a:endParaRPr kumimoji="1" lang="en-US" altLang="zh-TW" sz="2400" b="1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7E7142B-486D-AE43-BD63-EE2B627CEB06}"/>
              </a:ext>
            </a:extLst>
          </p:cNvPr>
          <p:cNvSpPr/>
          <p:nvPr/>
        </p:nvSpPr>
        <p:spPr>
          <a:xfrm>
            <a:off x="9088303" y="4293601"/>
            <a:ext cx="1391395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搜尋</a:t>
            </a:r>
            <a:endParaRPr kumimoji="1" lang="en-US" altLang="zh-TW" sz="2400" b="1" dirty="0">
              <a:solidFill>
                <a:schemeClr val="tx1"/>
              </a:solidFill>
            </a:endParaRPr>
          </a:p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頁面</a:t>
            </a:r>
            <a:endParaRPr kumimoji="1" lang="en-US" altLang="zh-TW" sz="2400" b="1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490711-E972-954F-9149-A79AD98F3700}"/>
              </a:ext>
            </a:extLst>
          </p:cNvPr>
          <p:cNvSpPr/>
          <p:nvPr/>
        </p:nvSpPr>
        <p:spPr>
          <a:xfrm>
            <a:off x="9088302" y="5635434"/>
            <a:ext cx="1391395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搜尋</a:t>
            </a:r>
            <a:endParaRPr kumimoji="1" lang="en-US" altLang="zh-TW" sz="2400" b="1" dirty="0">
              <a:solidFill>
                <a:schemeClr val="tx1"/>
              </a:solidFill>
            </a:endParaRPr>
          </a:p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結果</a:t>
            </a:r>
            <a:endParaRPr kumimoji="1" lang="en-US" altLang="zh-TW" sz="2400" b="1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5C96B42-8F7F-9C41-ABE9-8B06C9336827}"/>
              </a:ext>
            </a:extLst>
          </p:cNvPr>
          <p:cNvSpPr/>
          <p:nvPr/>
        </p:nvSpPr>
        <p:spPr>
          <a:xfrm>
            <a:off x="2689593" y="5619193"/>
            <a:ext cx="1398439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韓語</a:t>
            </a:r>
            <a:endParaRPr kumimoji="1" lang="en-US" altLang="zh-TW" sz="2400" b="1" dirty="0">
              <a:solidFill>
                <a:schemeClr val="tx1"/>
              </a:solidFill>
            </a:endParaRPr>
          </a:p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排行榜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49E761-82CA-0D4E-B754-DD4E39134A9B}"/>
              </a:ext>
            </a:extLst>
          </p:cNvPr>
          <p:cNvSpPr/>
          <p:nvPr/>
        </p:nvSpPr>
        <p:spPr>
          <a:xfrm>
            <a:off x="4412080" y="5619193"/>
            <a:ext cx="1398439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華語</a:t>
            </a:r>
            <a:endParaRPr kumimoji="1" lang="en-US" altLang="zh-TW" sz="2400" b="1" dirty="0">
              <a:solidFill>
                <a:schemeClr val="tx1"/>
              </a:solidFill>
            </a:endParaRPr>
          </a:p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排行榜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FB9186B-DEEC-5640-867D-C46F754461EC}"/>
              </a:ext>
            </a:extLst>
          </p:cNvPr>
          <p:cNvSpPr/>
          <p:nvPr/>
        </p:nvSpPr>
        <p:spPr>
          <a:xfrm>
            <a:off x="6134567" y="5635434"/>
            <a:ext cx="1398439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西洋</a:t>
            </a:r>
            <a:endParaRPr kumimoji="1" lang="en-US" altLang="zh-TW" sz="2400" b="1" dirty="0">
              <a:solidFill>
                <a:schemeClr val="tx1"/>
              </a:solidFill>
            </a:endParaRPr>
          </a:p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排行榜</a:t>
            </a: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3ECFB1D-9C4C-4D4C-9E17-C0020FB63CD8}"/>
              </a:ext>
            </a:extLst>
          </p:cNvPr>
          <p:cNvCxnSpPr>
            <a:cxnSpLocks/>
          </p:cNvCxnSpPr>
          <p:nvPr/>
        </p:nvCxnSpPr>
        <p:spPr>
          <a:xfrm>
            <a:off x="1851418" y="2711302"/>
            <a:ext cx="793258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4ABEE0D-0DD7-6B42-B709-90AD180AA3D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851418" y="2711302"/>
            <a:ext cx="1" cy="29661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5C2FC74-C684-AE46-B606-3DA56BC71404}"/>
              </a:ext>
            </a:extLst>
          </p:cNvPr>
          <p:cNvCxnSpPr>
            <a:cxnSpLocks/>
          </p:cNvCxnSpPr>
          <p:nvPr/>
        </p:nvCxnSpPr>
        <p:spPr>
          <a:xfrm>
            <a:off x="5944894" y="2724753"/>
            <a:ext cx="1" cy="29661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F7A6EED-20CD-294A-B619-17E09B7BE773}"/>
              </a:ext>
            </a:extLst>
          </p:cNvPr>
          <p:cNvCxnSpPr>
            <a:cxnSpLocks/>
          </p:cNvCxnSpPr>
          <p:nvPr/>
        </p:nvCxnSpPr>
        <p:spPr>
          <a:xfrm>
            <a:off x="3580990" y="2415361"/>
            <a:ext cx="1" cy="29661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A0F2197-AF27-6B4C-87CD-4824C02FE5C1}"/>
              </a:ext>
            </a:extLst>
          </p:cNvPr>
          <p:cNvCxnSpPr>
            <a:cxnSpLocks/>
          </p:cNvCxnSpPr>
          <p:nvPr/>
        </p:nvCxnSpPr>
        <p:spPr>
          <a:xfrm>
            <a:off x="9784001" y="2707518"/>
            <a:ext cx="1" cy="29661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E0412CA-6A77-C149-A789-5D7A2D2D5478}"/>
              </a:ext>
            </a:extLst>
          </p:cNvPr>
          <p:cNvCxnSpPr>
            <a:cxnSpLocks/>
          </p:cNvCxnSpPr>
          <p:nvPr/>
        </p:nvCxnSpPr>
        <p:spPr>
          <a:xfrm>
            <a:off x="1002280" y="4036895"/>
            <a:ext cx="172941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BEE6C64-DD54-DE4D-8B2A-35A60F4B19C0}"/>
              </a:ext>
            </a:extLst>
          </p:cNvPr>
          <p:cNvCxnSpPr>
            <a:cxnSpLocks/>
          </p:cNvCxnSpPr>
          <p:nvPr/>
        </p:nvCxnSpPr>
        <p:spPr>
          <a:xfrm>
            <a:off x="1002279" y="4036895"/>
            <a:ext cx="1" cy="29661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750E0E1-A500-254A-B2BF-CBFAB04A5AB6}"/>
              </a:ext>
            </a:extLst>
          </p:cNvPr>
          <p:cNvSpPr/>
          <p:nvPr/>
        </p:nvSpPr>
        <p:spPr>
          <a:xfrm>
            <a:off x="306583" y="4293600"/>
            <a:ext cx="1391395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個人</a:t>
            </a:r>
            <a:endParaRPr kumimoji="1" lang="en-US" altLang="zh-TW" sz="2400" b="1" dirty="0">
              <a:solidFill>
                <a:schemeClr val="tx1"/>
              </a:solidFill>
            </a:endParaRPr>
          </a:p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歌單</a:t>
            </a: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BEEA39B-F3EC-2144-B790-F4B35DC5DF5E}"/>
              </a:ext>
            </a:extLst>
          </p:cNvPr>
          <p:cNvCxnSpPr>
            <a:cxnSpLocks/>
          </p:cNvCxnSpPr>
          <p:nvPr/>
        </p:nvCxnSpPr>
        <p:spPr>
          <a:xfrm>
            <a:off x="1851417" y="3702951"/>
            <a:ext cx="0" cy="33394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B483FC8C-4A98-CF46-BCCA-37C2E2E7A491}"/>
              </a:ext>
            </a:extLst>
          </p:cNvPr>
          <p:cNvCxnSpPr>
            <a:cxnSpLocks/>
          </p:cNvCxnSpPr>
          <p:nvPr/>
        </p:nvCxnSpPr>
        <p:spPr>
          <a:xfrm>
            <a:off x="2731698" y="4036895"/>
            <a:ext cx="0" cy="27666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42DD650-9085-E94D-BC74-6D3D9C8DFE3D}"/>
              </a:ext>
            </a:extLst>
          </p:cNvPr>
          <p:cNvSpPr/>
          <p:nvPr/>
        </p:nvSpPr>
        <p:spPr>
          <a:xfrm>
            <a:off x="2036000" y="4293600"/>
            <a:ext cx="1391395" cy="6950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主題</a:t>
            </a:r>
            <a:endParaRPr kumimoji="1" lang="en-US" altLang="zh-TW" sz="2400" b="1" dirty="0">
              <a:solidFill>
                <a:schemeClr val="tx1"/>
              </a:solidFill>
            </a:endParaRPr>
          </a:p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歌單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3749C4D3-5F87-734A-82E1-D8C0E820F31D}"/>
              </a:ext>
            </a:extLst>
          </p:cNvPr>
          <p:cNvCxnSpPr>
            <a:cxnSpLocks/>
          </p:cNvCxnSpPr>
          <p:nvPr/>
        </p:nvCxnSpPr>
        <p:spPr>
          <a:xfrm>
            <a:off x="5079067" y="4017555"/>
            <a:ext cx="172941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C1AC1E5-F669-A24D-9278-A5EB352666D1}"/>
              </a:ext>
            </a:extLst>
          </p:cNvPr>
          <p:cNvCxnSpPr>
            <a:cxnSpLocks/>
          </p:cNvCxnSpPr>
          <p:nvPr/>
        </p:nvCxnSpPr>
        <p:spPr>
          <a:xfrm>
            <a:off x="5079066" y="4017555"/>
            <a:ext cx="1" cy="29661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5B2206-A161-344F-A032-1074140C2170}"/>
              </a:ext>
            </a:extLst>
          </p:cNvPr>
          <p:cNvCxnSpPr>
            <a:cxnSpLocks/>
          </p:cNvCxnSpPr>
          <p:nvPr/>
        </p:nvCxnSpPr>
        <p:spPr>
          <a:xfrm>
            <a:off x="5928204" y="3683611"/>
            <a:ext cx="0" cy="33394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06A3EE80-986C-A244-AA02-83710CD84C16}"/>
              </a:ext>
            </a:extLst>
          </p:cNvPr>
          <p:cNvCxnSpPr>
            <a:cxnSpLocks/>
          </p:cNvCxnSpPr>
          <p:nvPr/>
        </p:nvCxnSpPr>
        <p:spPr>
          <a:xfrm>
            <a:off x="6808485" y="4017555"/>
            <a:ext cx="0" cy="27666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2054775E-6240-2843-A9FD-BFF838A27F8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388813" y="5285846"/>
            <a:ext cx="0" cy="33334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D0BBB267-9EC3-2B4E-B0DC-17D354950EC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833787" y="5285846"/>
            <a:ext cx="0" cy="349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9C49C8D8-8AB3-B545-8512-EECC31B649BE}"/>
              </a:ext>
            </a:extLst>
          </p:cNvPr>
          <p:cNvCxnSpPr>
            <a:cxnSpLocks/>
          </p:cNvCxnSpPr>
          <p:nvPr/>
        </p:nvCxnSpPr>
        <p:spPr>
          <a:xfrm>
            <a:off x="5065610" y="5269605"/>
            <a:ext cx="0" cy="349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11D95005-6AC2-4B45-89AC-022A0DE911A1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flipH="1">
            <a:off x="9784001" y="3702951"/>
            <a:ext cx="2" cy="59065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7AB38E2C-F95C-3E48-8E95-A54E2817621F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9784000" y="4988637"/>
            <a:ext cx="1" cy="64679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96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127AF-730A-B345-8EF8-0DBCFF74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384" y="2746718"/>
            <a:ext cx="7729728" cy="1188720"/>
          </a:xfrm>
        </p:spPr>
        <p:txBody>
          <a:bodyPr>
            <a:normAutofit/>
          </a:bodyPr>
          <a:lstStyle/>
          <a:p>
            <a:r>
              <a:rPr kumimoji="1" lang="zh-TW" altLang="en-US" sz="5400" b="1" dirty="0"/>
              <a:t>個人歌單與主題歌單</a:t>
            </a:r>
          </a:p>
        </p:txBody>
      </p:sp>
    </p:spTree>
    <p:extLst>
      <p:ext uri="{BB962C8B-B14F-4D97-AF65-F5344CB8AC3E}">
        <p14:creationId xmlns:p14="http://schemas.microsoft.com/office/powerpoint/2010/main" val="126110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CBC44AA4-E219-E74E-AD89-701EAC70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2" y="0"/>
            <a:ext cx="3855697" cy="685800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B7688ED-7332-C841-A181-E6E0D1CC4A6F}"/>
              </a:ext>
            </a:extLst>
          </p:cNvPr>
          <p:cNvGrpSpPr/>
          <p:nvPr/>
        </p:nvGrpSpPr>
        <p:grpSpPr>
          <a:xfrm>
            <a:off x="423118" y="1402166"/>
            <a:ext cx="8497903" cy="4370561"/>
            <a:chOff x="423118" y="1402166"/>
            <a:chExt cx="8497903" cy="437056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2DC351C-A961-FE44-B807-5BFD41A9045E}"/>
                </a:ext>
              </a:extLst>
            </p:cNvPr>
            <p:cNvSpPr/>
            <p:nvPr/>
          </p:nvSpPr>
          <p:spPr>
            <a:xfrm>
              <a:off x="423118" y="1534509"/>
              <a:ext cx="3777024" cy="294291"/>
            </a:xfrm>
            <a:prstGeom prst="rect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22AB96B-DBC4-B947-9AF7-353EC9232DC9}"/>
                </a:ext>
              </a:extLst>
            </p:cNvPr>
            <p:cNvSpPr/>
            <p:nvPr/>
          </p:nvSpPr>
          <p:spPr>
            <a:xfrm>
              <a:off x="4807991" y="1402166"/>
              <a:ext cx="2933929" cy="55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b="1" dirty="0">
                  <a:solidFill>
                    <a:schemeClr val="tx1"/>
                  </a:solidFill>
                </a:rPr>
                <a:t>在個人歌單中搜尋歌曲</a:t>
              </a:r>
            </a:p>
          </p:txBody>
        </p:sp>
        <p:sp>
          <p:nvSpPr>
            <p:cNvPr id="19" name="右大括弧 18">
              <a:extLst>
                <a:ext uri="{FF2B5EF4-FFF2-40B4-BE49-F238E27FC236}">
                  <a16:creationId xmlns:a16="http://schemas.microsoft.com/office/drawing/2014/main" id="{6801FF3C-8758-FD4D-9DD6-CF80602EA90D}"/>
                </a:ext>
              </a:extLst>
            </p:cNvPr>
            <p:cNvSpPr/>
            <p:nvPr/>
          </p:nvSpPr>
          <p:spPr>
            <a:xfrm>
              <a:off x="4278815" y="2142671"/>
              <a:ext cx="413097" cy="3630056"/>
            </a:xfrm>
            <a:prstGeom prst="rightBrac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23C5364-7878-4447-9E2C-7F60CAAFE483}"/>
                </a:ext>
              </a:extLst>
            </p:cNvPr>
            <p:cNvSpPr/>
            <p:nvPr/>
          </p:nvSpPr>
          <p:spPr>
            <a:xfrm>
              <a:off x="423118" y="2142671"/>
              <a:ext cx="3777024" cy="3630056"/>
            </a:xfrm>
            <a:prstGeom prst="rect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C306C40-08CB-FF4F-8EB4-5B64CCB89A5A}"/>
                </a:ext>
              </a:extLst>
            </p:cNvPr>
            <p:cNvSpPr/>
            <p:nvPr/>
          </p:nvSpPr>
          <p:spPr>
            <a:xfrm>
              <a:off x="4807991" y="3655989"/>
              <a:ext cx="4113030" cy="603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chemeClr val="tx1"/>
                  </a:solidFill>
                </a:rPr>
                <a:t>個人化歌單。可自己新增、刪除歌曲</a:t>
              </a:r>
            </a:p>
          </p:txBody>
        </p:sp>
        <p:sp>
          <p:nvSpPr>
            <p:cNvPr id="22" name="右大括弧 21">
              <a:extLst>
                <a:ext uri="{FF2B5EF4-FFF2-40B4-BE49-F238E27FC236}">
                  <a16:creationId xmlns:a16="http://schemas.microsoft.com/office/drawing/2014/main" id="{E5F0DC80-A709-9F44-BF92-C5B39718123F}"/>
                </a:ext>
              </a:extLst>
            </p:cNvPr>
            <p:cNvSpPr/>
            <p:nvPr/>
          </p:nvSpPr>
          <p:spPr>
            <a:xfrm>
              <a:off x="4324048" y="1534509"/>
              <a:ext cx="367864" cy="294291"/>
            </a:xfrm>
            <a:prstGeom prst="rightBrac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BD2B418-68C8-424D-94A6-53CDD2658427}"/>
              </a:ext>
            </a:extLst>
          </p:cNvPr>
          <p:cNvGrpSpPr/>
          <p:nvPr/>
        </p:nvGrpSpPr>
        <p:grpSpPr>
          <a:xfrm>
            <a:off x="3647163" y="0"/>
            <a:ext cx="7317785" cy="6858000"/>
            <a:chOff x="3647163" y="0"/>
            <a:chExt cx="7317785" cy="6858000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CD4F6B1-A4BA-634E-91C5-C57356E979A3}"/>
                </a:ext>
              </a:extLst>
            </p:cNvPr>
            <p:cNvGrpSpPr/>
            <p:nvPr/>
          </p:nvGrpSpPr>
          <p:grpSpPr>
            <a:xfrm>
              <a:off x="3647163" y="0"/>
              <a:ext cx="7317785" cy="6858000"/>
              <a:chOff x="3647163" y="0"/>
              <a:chExt cx="7317785" cy="6858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AEFE6333-C374-5A45-BF09-3AC7644D2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9251" y="0"/>
                <a:ext cx="3855697" cy="6858000"/>
              </a:xfrm>
              <a:prstGeom prst="rect">
                <a:avLst/>
              </a:prstGeom>
            </p:spPr>
          </p:pic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E84AEAE1-D10F-4A40-B575-B1E9920C9C3A}"/>
                  </a:ext>
                </a:extLst>
              </p:cNvPr>
              <p:cNvSpPr/>
              <p:nvPr/>
            </p:nvSpPr>
            <p:spPr>
              <a:xfrm>
                <a:off x="3647163" y="1726994"/>
                <a:ext cx="450574" cy="41567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B7A5745A-B0AD-8840-8D1E-86CEBD81C66A}"/>
                  </a:ext>
                </a:extLst>
              </p:cNvPr>
              <p:cNvCxnSpPr>
                <a:cxnSpLocks/>
                <a:stCxn id="23" idx="6"/>
                <a:endCxn id="30" idx="1"/>
              </p:cNvCxnSpPr>
              <p:nvPr/>
            </p:nvCxnSpPr>
            <p:spPr>
              <a:xfrm>
                <a:off x="4097737" y="1934833"/>
                <a:ext cx="2559081" cy="2143472"/>
              </a:xfrm>
              <a:prstGeom prst="line">
                <a:avLst/>
              </a:prstGeom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左大括弧 29">
                <a:extLst>
                  <a:ext uri="{FF2B5EF4-FFF2-40B4-BE49-F238E27FC236}">
                    <a16:creationId xmlns:a16="http://schemas.microsoft.com/office/drawing/2014/main" id="{508F9519-12D5-2A4D-ADD7-5B06A69EDD9B}"/>
                  </a:ext>
                </a:extLst>
              </p:cNvPr>
              <p:cNvSpPr/>
              <p:nvPr/>
            </p:nvSpPr>
            <p:spPr>
              <a:xfrm>
                <a:off x="6656818" y="2142671"/>
                <a:ext cx="413096" cy="3871268"/>
              </a:xfrm>
              <a:prstGeom prst="leftBrac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6ABD553-0747-B44F-B4FF-D244A4F9DCA9}"/>
                </a:ext>
              </a:extLst>
            </p:cNvPr>
            <p:cNvSpPr/>
            <p:nvPr/>
          </p:nvSpPr>
          <p:spPr>
            <a:xfrm>
              <a:off x="4915080" y="2946541"/>
              <a:ext cx="1359875" cy="8088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點擊</a:t>
              </a:r>
              <a:r>
                <a:rPr kumimoji="1" lang="en-US" altLang="zh-TW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edit</a:t>
              </a:r>
              <a:r>
                <a:rPr kumimoji="1" lang="zh-TW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可刪除歌曲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17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28C8DC-519F-5E41-A2B4-A36D6E1D2C2B}"/>
              </a:ext>
            </a:extLst>
          </p:cNvPr>
          <p:cNvSpPr txBox="1"/>
          <p:nvPr/>
        </p:nvSpPr>
        <p:spPr>
          <a:xfrm>
            <a:off x="5466521" y="3429000"/>
            <a:ext cx="63485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曲風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5E0D1F-680B-814F-B2EA-AE968EE05270}"/>
              </a:ext>
            </a:extLst>
          </p:cNvPr>
          <p:cNvSpPr txBox="1"/>
          <p:nvPr/>
        </p:nvSpPr>
        <p:spPr>
          <a:xfrm>
            <a:off x="5292716" y="378195"/>
            <a:ext cx="652231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情境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4672A9-9909-0347-8F94-A81A9DB9CC49}"/>
              </a:ext>
            </a:extLst>
          </p:cNvPr>
          <p:cNvSpPr/>
          <p:nvPr/>
        </p:nvSpPr>
        <p:spPr>
          <a:xfrm>
            <a:off x="5844091" y="4013775"/>
            <a:ext cx="3250393" cy="2541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Blue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Rap / Hip-hop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Ballad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Dance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Pop</a:t>
            </a:r>
            <a:endParaRPr kumimoji="1" lang="zh-TW" altLang="en-US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ADCC953-6328-6144-9AD8-080AD6BD78C3}"/>
              </a:ext>
            </a:extLst>
          </p:cNvPr>
          <p:cNvCxnSpPr>
            <a:cxnSpLocks/>
          </p:cNvCxnSpPr>
          <p:nvPr/>
        </p:nvCxnSpPr>
        <p:spPr>
          <a:xfrm>
            <a:off x="5466522" y="4013775"/>
            <a:ext cx="6348509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E054520-DDB0-1940-9BBA-C8AF9BEA0B5A}"/>
              </a:ext>
            </a:extLst>
          </p:cNvPr>
          <p:cNvSpPr/>
          <p:nvPr/>
        </p:nvSpPr>
        <p:spPr>
          <a:xfrm>
            <a:off x="9094484" y="4013774"/>
            <a:ext cx="3250393" cy="2134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Electronic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Indie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R&amp;B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Rock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93DD2FD-6DB1-4649-A3A6-3981AE69E7B5}"/>
              </a:ext>
            </a:extLst>
          </p:cNvPr>
          <p:cNvCxnSpPr>
            <a:cxnSpLocks/>
          </p:cNvCxnSpPr>
          <p:nvPr/>
        </p:nvCxnSpPr>
        <p:spPr>
          <a:xfrm>
            <a:off x="5466521" y="962970"/>
            <a:ext cx="6348509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7E891E1-9093-C449-9D9A-3BBA7B3CB6B3}"/>
              </a:ext>
            </a:extLst>
          </p:cNvPr>
          <p:cNvSpPr/>
          <p:nvPr/>
        </p:nvSpPr>
        <p:spPr>
          <a:xfrm>
            <a:off x="5844090" y="595191"/>
            <a:ext cx="3250393" cy="2541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運動</a:t>
            </a:r>
            <a:endParaRPr kumimoji="1"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放鬆</a:t>
            </a:r>
            <a:endParaRPr kumimoji="1"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季節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A3B7A77-26B6-544C-BF0F-4878EFE79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56" y="0"/>
            <a:ext cx="3855697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47CAD8D-69F3-9E40-9B4E-30F2099EE3F8}"/>
              </a:ext>
            </a:extLst>
          </p:cNvPr>
          <p:cNvSpPr/>
          <p:nvPr/>
        </p:nvSpPr>
        <p:spPr>
          <a:xfrm>
            <a:off x="9094484" y="592646"/>
            <a:ext cx="3250393" cy="2541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讀書</a:t>
            </a:r>
            <a:endParaRPr kumimoji="1"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感情</a:t>
            </a:r>
            <a:endParaRPr kumimoji="1"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時光機</a:t>
            </a:r>
          </a:p>
        </p:txBody>
      </p:sp>
    </p:spTree>
    <p:extLst>
      <p:ext uri="{BB962C8B-B14F-4D97-AF65-F5344CB8AC3E}">
        <p14:creationId xmlns:p14="http://schemas.microsoft.com/office/powerpoint/2010/main" val="416043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127AF-730A-B345-8EF8-0DBCFF74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384" y="2746718"/>
            <a:ext cx="7729728" cy="1188720"/>
          </a:xfrm>
        </p:spPr>
        <p:txBody>
          <a:bodyPr>
            <a:normAutofit/>
          </a:bodyPr>
          <a:lstStyle/>
          <a:p>
            <a:r>
              <a:rPr kumimoji="1" lang="zh-TW" altLang="en-US" sz="5400" b="1" dirty="0"/>
              <a:t>排行榜與個人推薦</a:t>
            </a:r>
          </a:p>
        </p:txBody>
      </p:sp>
    </p:spTree>
    <p:extLst>
      <p:ext uri="{BB962C8B-B14F-4D97-AF65-F5344CB8AC3E}">
        <p14:creationId xmlns:p14="http://schemas.microsoft.com/office/powerpoint/2010/main" val="295759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F063C569-1E0C-1243-9C45-1EA7AE54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46" y="1682793"/>
            <a:ext cx="7560115" cy="246205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0D8B1CFA-0609-3E4C-9665-521268A3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76" y="4274433"/>
            <a:ext cx="7540385" cy="23641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AA8F74-50A6-CA4E-846E-FAF4C26F5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50" y="0"/>
            <a:ext cx="3855697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AD5F225-84F6-A04A-A152-2A4FA74BE4CE}"/>
              </a:ext>
            </a:extLst>
          </p:cNvPr>
          <p:cNvSpPr txBox="1"/>
          <p:nvPr/>
        </p:nvSpPr>
        <p:spPr>
          <a:xfrm>
            <a:off x="4387046" y="199558"/>
            <a:ext cx="3631905" cy="7694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b="1" dirty="0"/>
              <a:t>韓語排行榜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668C2F-5908-9D47-A2F7-7EFA874F701A}"/>
              </a:ext>
            </a:extLst>
          </p:cNvPr>
          <p:cNvSpPr txBox="1"/>
          <p:nvPr/>
        </p:nvSpPr>
        <p:spPr>
          <a:xfrm>
            <a:off x="4387046" y="1810305"/>
            <a:ext cx="3622040" cy="7694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b="1" dirty="0"/>
              <a:t>華語排行榜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93B400-169D-6146-9DD7-93CA52F0A654}"/>
              </a:ext>
            </a:extLst>
          </p:cNvPr>
          <p:cNvSpPr txBox="1"/>
          <p:nvPr/>
        </p:nvSpPr>
        <p:spPr>
          <a:xfrm>
            <a:off x="4387046" y="3480874"/>
            <a:ext cx="3622040" cy="7694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b="1" dirty="0"/>
              <a:t>西洋排行榜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71CD4E-99F3-4646-AC49-EA832893ACB3}"/>
              </a:ext>
            </a:extLst>
          </p:cNvPr>
          <p:cNvSpPr txBox="1"/>
          <p:nvPr/>
        </p:nvSpPr>
        <p:spPr>
          <a:xfrm>
            <a:off x="4387046" y="1098018"/>
            <a:ext cx="4793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KKBOX</a:t>
            </a:r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Melon</a:t>
            </a:r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genie</a:t>
            </a:r>
            <a:endParaRPr kumimoji="1"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FB2CD3-FE2A-174C-AEF0-89D85D852197}"/>
              </a:ext>
            </a:extLst>
          </p:cNvPr>
          <p:cNvSpPr txBox="1"/>
          <p:nvPr/>
        </p:nvSpPr>
        <p:spPr>
          <a:xfrm>
            <a:off x="4387046" y="2733347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KKBOX</a:t>
            </a:r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Spotify</a:t>
            </a:r>
            <a:endParaRPr kumimoji="1"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EEDE8F9-2DF2-2949-A408-B0EC33DCEB99}"/>
              </a:ext>
            </a:extLst>
          </p:cNvPr>
          <p:cNvSpPr txBox="1"/>
          <p:nvPr/>
        </p:nvSpPr>
        <p:spPr>
          <a:xfrm>
            <a:off x="4406776" y="4391811"/>
            <a:ext cx="3805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Spotify</a:t>
            </a:r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Billboard</a:t>
            </a:r>
            <a:endParaRPr kumimoji="1"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91B7FBB2-E4AE-9341-BD48-554ECBFF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776" y="5298540"/>
            <a:ext cx="7540385" cy="12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{4BBED85B-B91F-4443-A85B-480C1E88E55B}tf10001120</Template>
  <TotalTime>2215</TotalTime>
  <Words>467</Words>
  <Application>Microsoft Macintosh PowerPoint</Application>
  <PresentationFormat>寬螢幕</PresentationFormat>
  <Paragraphs>130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微軟正黑體</vt:lpstr>
      <vt:lpstr>Arial</vt:lpstr>
      <vt:lpstr>Gill Sans MT</vt:lpstr>
      <vt:lpstr>Mangal</vt:lpstr>
      <vt:lpstr>Wingdings</vt:lpstr>
      <vt:lpstr>包裹</vt:lpstr>
      <vt:lpstr>Music Plus</vt:lpstr>
      <vt:lpstr>Outline</vt:lpstr>
      <vt:lpstr>PowerPoint 簡報</vt:lpstr>
      <vt:lpstr>PowerPoint 簡報</vt:lpstr>
      <vt:lpstr>個人歌單與主題歌單</vt:lpstr>
      <vt:lpstr>PowerPoint 簡報</vt:lpstr>
      <vt:lpstr>PowerPoint 簡報</vt:lpstr>
      <vt:lpstr>排行榜與個人推薦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Back-End – Node.js</vt:lpstr>
      <vt:lpstr>API</vt:lpstr>
      <vt:lpstr>Crawler</vt:lpstr>
      <vt:lpstr>Problem in Crawler</vt:lpstr>
      <vt:lpstr>Recommend List</vt:lpstr>
      <vt:lpstr>Database – MySQL</vt:lpstr>
      <vt:lpstr>ER Diagram</vt:lpstr>
      <vt:lpstr>Song Table</vt:lpstr>
      <vt:lpstr>爬蟲</vt:lpstr>
      <vt:lpstr>Genre</vt:lpstr>
      <vt:lpstr>Chart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MusicPlus</dc:title>
  <dc:creator>劉品萱</dc:creator>
  <cp:lastModifiedBy>劉品萱</cp:lastModifiedBy>
  <cp:revision>50</cp:revision>
  <dcterms:created xsi:type="dcterms:W3CDTF">2019-12-29T03:22:53Z</dcterms:created>
  <dcterms:modified xsi:type="dcterms:W3CDTF">2020-01-14T01:39:44Z</dcterms:modified>
</cp:coreProperties>
</file>